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5" r:id="rId3"/>
    <p:sldId id="286" r:id="rId4"/>
    <p:sldId id="28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E33DF-E081-4818-8B5B-3FFB40CC5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D1C4FF-714D-4E9D-8B08-2DC15DEFD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18498-F305-47E3-B2B1-D23B7D838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1A80C-8BE2-4B07-8F60-E27285030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6A1A6-FEB8-4770-AFA3-89BCF2A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99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4F797-232A-4E32-88D1-694E5ABF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E054BC-6002-4F15-AC3D-246EAC4429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9ECBB-A7C2-4C65-89EB-14DBFDFF3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90F1D-92F0-443F-A3F5-4F2E4EC6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1FF15-618C-47CC-9803-EB28C5653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20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37C1BE-D906-40DF-BE8F-C268FB34AE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1BD138-136E-42D3-AE46-03808CC549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2B19F-9A38-4B0E-9FF9-F44AB40BD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88515-24E2-47ED-8330-BF7A8D06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84DC1-1C65-4B3F-A778-4B9227847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9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6"/>
            <a:ext cx="11752447" cy="45183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59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70590-804A-48EB-9C9C-12B01008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E755C-B504-4FD8-9223-64B5F62C5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65186-A97A-4FC7-921A-D76E436A4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8D224-5AC5-4F09-B192-54A69AE20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EBEC0-1F23-4E1C-BFFD-22D5CF553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687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85CB9-03B4-499E-B4F6-32DEDF9B5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40D350-BD49-427D-A46F-7839EA29E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A14B8-D1E3-402B-8A0A-3528AC406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0BB40-C249-45C8-A817-64519FB3C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48F00-F66A-42D9-B3BD-BE2AC59E9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53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17E2F-FE36-428A-A3A4-06AE4E00A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0191E-FC3F-437C-A5F7-B10E220151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29088-1DD7-435E-A75C-09DF102AE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5CE73E-FDCA-4E86-9C8B-BA1AE44FD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E56D0E-262D-4D35-B02C-6BB2B4D50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5F95D8-72A5-4F28-943E-150B07A8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39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DD9F2-E79E-48A3-AFAE-9AEB932D4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DB7F2-45DA-4191-8331-B0F363E4D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46E89B-9CCA-4894-828D-CB8D46301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52F10D-A4F8-4DF1-ADAF-16A236DDB9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65C274-D55B-45B2-8B97-9142E4DC9C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2E089C-CA81-4D44-B9FA-38E3EE39D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3CC0AD-FD86-4CF8-A798-58F22DC5A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EB84AD-EEC3-4895-A7D4-68BFAFFE2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46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EB883-73BA-4396-B5BE-89FE5296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1D0457-8A04-4029-8648-74647DB95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6DF7BF-3B1F-4A02-8116-63027141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FB819B-B014-44BD-8B8A-A372307FE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99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AF654E-3DB2-48E5-A641-93BEB857C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B58BD3-4F96-40D2-B04A-523A32B6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2FD64-374B-417F-8179-198146633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45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DC42A-EB36-4A2E-BEB9-DE14ABE88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85B81-CCFE-4A48-AF3F-446756FD3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A82B6A-C381-49B4-B0BA-C1213A814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296AC-038A-4C98-8268-394E8C808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7CCA4-F00D-4E6D-AC66-525BA609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213F0-FC6E-418B-AA2B-809C47746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6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49BFA-384B-40C9-8D4E-31B6F80A1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C17588-FACD-448F-BAB8-256450FC8B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266711-47A9-48FA-8410-1270A6A20C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9CFE1-850F-4652-AB5F-DBC0175B2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C449C-6BE4-40F8-9DA1-7327707C8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A8EC0-7D89-498D-864D-FBBA5880E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79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CDCECF-D96C-4419-BABA-F8D0C5E71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95A3D-F1E0-4EE8-8E3C-D26228899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661B1-ADC8-49D8-97C6-9DE2303BD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9E254-B57A-4174-8AD0-8C27E50C2BF9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1D0CF-2EE1-40B4-80EF-0ED5977A40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C3DF1-878C-42B9-A2A7-075200ABA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05D17-583D-4EF2-85A6-BEC57CB50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207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nc-sa/4.0" TargetMode="External"/><Relationship Id="rId2" Type="http://schemas.openxmlformats.org/officeDocument/2006/relationships/hyperlink" Target="https://rafalab.github.io/dsbook/smoothing.html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afalab.github.io/dsbook/smoothing.html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creativecommons.org/licenses/by-nc-sa/4.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SMOOTHING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757" y="785477"/>
            <a:ext cx="5621731" cy="4518350"/>
          </a:xfrm>
        </p:spPr>
        <p:txBody>
          <a:bodyPr>
            <a:normAutofit fontScale="85000" lnSpcReduction="20000"/>
          </a:bodyPr>
          <a:lstStyle/>
          <a:p>
            <a:endParaRPr lang="en-US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0" indent="0" algn="l">
              <a:buNone/>
            </a:pPr>
            <a:r>
              <a:rPr lang="en-US" b="1" dirty="0">
                <a:solidFill>
                  <a:srgbClr val="000000"/>
                </a:solidFill>
                <a:latin typeface="Helvetica Neue"/>
              </a:rPr>
              <a:t>Review: what is noise?</a:t>
            </a:r>
          </a:p>
          <a:p>
            <a:r>
              <a:rPr lang="en-US" dirty="0">
                <a:solidFill>
                  <a:srgbClr val="000000"/>
                </a:solidFill>
                <a:latin typeface="Helvetica Neue"/>
              </a:rPr>
              <a:t>data = signal + noise</a:t>
            </a:r>
          </a:p>
          <a:p>
            <a:pPr lvl="1"/>
            <a:r>
              <a:rPr lang="en-US" i="1" dirty="0">
                <a:solidFill>
                  <a:srgbClr val="000000"/>
                </a:solidFill>
                <a:latin typeface="Helvetica Neue"/>
              </a:rPr>
              <a:t>Ex, model data: 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Helvetica Neue"/>
              </a:rPr>
              <a:t>signal = what a perfect model would predict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Helvetica Neue"/>
              </a:rPr>
              <a:t>noise = unpredictable part of model’s forecast (initial errors compound – think butterfly effect)</a:t>
            </a:r>
            <a:endParaRPr lang="en-US" i="1" dirty="0">
              <a:solidFill>
                <a:srgbClr val="000000"/>
              </a:solidFill>
              <a:latin typeface="Helvetica Neue"/>
            </a:endParaRPr>
          </a:p>
          <a:p>
            <a:pPr marL="0" indent="0" algn="l">
              <a:buNone/>
            </a:pPr>
            <a:r>
              <a:rPr lang="en-US" b="1" dirty="0">
                <a:solidFill>
                  <a:srgbClr val="000000"/>
                </a:solidFill>
                <a:latin typeface="Helvetica Neue"/>
              </a:rPr>
              <a:t>Why do we smooth data?</a:t>
            </a:r>
          </a:p>
          <a:p>
            <a:r>
              <a:rPr lang="en-US" dirty="0"/>
              <a:t>To reduce noise (high frequency variability) in data so signals (trends, patterns) are more discernible</a:t>
            </a:r>
          </a:p>
          <a:p>
            <a:r>
              <a:rPr lang="en-US" dirty="0"/>
              <a:t>Note: smoothing can also be described as a “filtering” process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869D81-9176-43DF-BCCE-CC573D116D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1757" y="6131397"/>
            <a:ext cx="11206520" cy="394430"/>
          </a:xfrm>
        </p:spPr>
        <p:txBody>
          <a:bodyPr/>
          <a:lstStyle/>
          <a:p>
            <a:pPr algn="l"/>
            <a:r>
              <a:rPr lang="en-US" dirty="0">
                <a:latin typeface="Helvetica Neue"/>
              </a:rPr>
              <a:t>Plot courtesy of </a:t>
            </a:r>
            <a:r>
              <a:rPr lang="en-US" b="0" dirty="0">
                <a:effectLst/>
                <a:latin typeface="Helvetica Neue"/>
              </a:rPr>
              <a:t>Rafael A. Irizarry, from “Introduction to Data Science: </a:t>
            </a:r>
            <a:r>
              <a:rPr lang="en-US" b="1" dirty="0">
                <a:effectLst/>
                <a:latin typeface="Helvetica Neue"/>
              </a:rPr>
              <a:t>Data Analysis and Prediction Algorithms with R”, </a:t>
            </a:r>
            <a:r>
              <a:rPr lang="en-US" b="1" dirty="0">
                <a:effectLst/>
                <a:latin typeface="Helvetica Neu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https://rafalab.github.io/dsbook/smoothing.html</a:t>
            </a:r>
            <a:r>
              <a:rPr lang="en-US" b="1" dirty="0">
                <a:latin typeface="Helvetica Neue"/>
              </a:rPr>
              <a:t>.</a:t>
            </a:r>
            <a:r>
              <a:rPr lang="en-US" b="0" dirty="0">
                <a:effectLst/>
                <a:latin typeface="Helvetica Neue"/>
              </a:rPr>
              <a:t>This work is licensed under the Creative Commons Attribution-</a:t>
            </a:r>
            <a:r>
              <a:rPr lang="en-US" b="0" dirty="0" err="1">
                <a:effectLst/>
                <a:latin typeface="Helvetica Neue"/>
              </a:rPr>
              <a:t>NonCommercial</a:t>
            </a:r>
            <a:r>
              <a:rPr lang="en-US" b="0" dirty="0">
                <a:effectLst/>
                <a:latin typeface="Helvetica Neue"/>
              </a:rPr>
              <a:t>-</a:t>
            </a:r>
            <a:r>
              <a:rPr lang="en-US" b="0" dirty="0" err="1">
                <a:effectLst/>
                <a:latin typeface="Helvetica Neue"/>
              </a:rPr>
              <a:t>ShareAlike</a:t>
            </a:r>
            <a:r>
              <a:rPr lang="en-US" b="0" dirty="0">
                <a:effectLst/>
                <a:latin typeface="Helvetica Neue"/>
              </a:rPr>
              <a:t> 4.0 International </a:t>
            </a:r>
            <a:r>
              <a:rPr lang="en-US" b="0" u="none" strike="noStrike" dirty="0">
                <a:effectLst/>
                <a:latin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BY-NC-SA 4.0</a:t>
            </a:r>
            <a:r>
              <a:rPr lang="en-US" b="0" dirty="0">
                <a:effectLst/>
                <a:latin typeface="Helvetica Neue"/>
              </a:rPr>
              <a:t>.</a:t>
            </a:r>
            <a:endParaRPr lang="en-US" b="1" dirty="0">
              <a:effectLst/>
              <a:latin typeface="Helvetica Neue"/>
            </a:endParaRPr>
          </a:p>
          <a:p>
            <a:br>
              <a:rPr lang="en-US" dirty="0">
                <a:latin typeface="Helvetica Neue"/>
              </a:rPr>
            </a:br>
            <a:r>
              <a:rPr lang="en-US" dirty="0">
                <a:latin typeface="Helvetica Neue"/>
              </a:rPr>
              <a:t>“, </a:t>
            </a:r>
            <a:endParaRPr lang="en-US" b="0" dirty="0">
              <a:effectLst/>
              <a:latin typeface="Helvetica Neue"/>
            </a:endParaRPr>
          </a:p>
          <a:p>
            <a:br>
              <a:rPr lang="en-US" dirty="0">
                <a:latin typeface="Helvetica Neue"/>
              </a:rPr>
            </a:br>
            <a:endParaRPr lang="en-US" dirty="0">
              <a:latin typeface="Helvetica Neue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17733C-5E17-4FFF-B96F-69485D7DE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3410" y="785477"/>
            <a:ext cx="5165890" cy="5165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103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CFA7FB-2E61-4032-9702-8A21DDD2B3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4FD21F8-8059-423E-9DD1-1981500DA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2330"/>
            <a:ext cx="3215981" cy="3153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B5B73B41-C699-453A-A435-EEDBDE7411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3162" y="2912504"/>
            <a:ext cx="3198838" cy="313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C129EE4-01EB-425F-9569-CF613A333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757" y="211017"/>
            <a:ext cx="11752446" cy="1148920"/>
          </a:xfrm>
        </p:spPr>
        <p:txBody>
          <a:bodyPr/>
          <a:lstStyle/>
          <a:p>
            <a:r>
              <a:rPr lang="en-US" dirty="0"/>
              <a:t>SMOOTHING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8B640E-2504-43A1-8F56-D19594510A5B}"/>
              </a:ext>
            </a:extLst>
          </p:cNvPr>
          <p:cNvSpPr txBox="1"/>
          <p:nvPr/>
        </p:nvSpPr>
        <p:spPr>
          <a:xfrm>
            <a:off x="7128851" y="150753"/>
            <a:ext cx="1864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Unsmoothed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68577B-B6C0-4A19-9E51-1AA9D8616902}"/>
              </a:ext>
            </a:extLst>
          </p:cNvPr>
          <p:cNvSpPr txBox="1"/>
          <p:nvPr/>
        </p:nvSpPr>
        <p:spPr>
          <a:xfrm>
            <a:off x="10231148" y="3021077"/>
            <a:ext cx="1864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Smoothed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E561D99-F4AE-4A99-81DA-FBF78956C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757" y="785477"/>
            <a:ext cx="5621731" cy="4518350"/>
          </a:xfrm>
        </p:spPr>
        <p:txBody>
          <a:bodyPr>
            <a:normAutofit fontScale="85000" lnSpcReduction="20000"/>
          </a:bodyPr>
          <a:lstStyle/>
          <a:p>
            <a:endParaRPr lang="en-US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0" indent="0" algn="l">
              <a:buNone/>
            </a:pPr>
            <a:r>
              <a:rPr lang="en-US" b="1" dirty="0">
                <a:solidFill>
                  <a:srgbClr val="000000"/>
                </a:solidFill>
                <a:latin typeface="Helvetica Neue"/>
              </a:rPr>
              <a:t>Review: what is noise?</a:t>
            </a:r>
          </a:p>
          <a:p>
            <a:r>
              <a:rPr lang="en-US" dirty="0">
                <a:solidFill>
                  <a:srgbClr val="000000"/>
                </a:solidFill>
                <a:latin typeface="Helvetica Neue"/>
              </a:rPr>
              <a:t>data = signal + noise</a:t>
            </a:r>
          </a:p>
          <a:p>
            <a:pPr lvl="1"/>
            <a:r>
              <a:rPr lang="en-US" i="1" dirty="0">
                <a:solidFill>
                  <a:srgbClr val="000000"/>
                </a:solidFill>
                <a:latin typeface="Helvetica Neue"/>
              </a:rPr>
              <a:t>Ex, model data: 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Helvetica Neue"/>
              </a:rPr>
              <a:t>signal = what a perfect model would predict</a:t>
            </a:r>
          </a:p>
          <a:p>
            <a:pPr lvl="2"/>
            <a:r>
              <a:rPr lang="en-US" dirty="0">
                <a:solidFill>
                  <a:srgbClr val="000000"/>
                </a:solidFill>
                <a:latin typeface="Helvetica Neue"/>
              </a:rPr>
              <a:t>noise = unpredictable part of model’s forecast (initial errors compound – think butterfly effect)</a:t>
            </a:r>
          </a:p>
          <a:p>
            <a:pPr marL="0" indent="0" algn="l">
              <a:buNone/>
            </a:pPr>
            <a:r>
              <a:rPr lang="en-US" b="1" dirty="0">
                <a:solidFill>
                  <a:srgbClr val="000000"/>
                </a:solidFill>
                <a:latin typeface="Helvetica Neue"/>
              </a:rPr>
              <a:t>Why do we smooth data?</a:t>
            </a:r>
          </a:p>
          <a:p>
            <a:r>
              <a:rPr lang="en-US" dirty="0"/>
              <a:t>To reduce noise (high frequency variability) in data so signals (trends, patterns) are more discernible</a:t>
            </a:r>
          </a:p>
          <a:p>
            <a:r>
              <a:rPr lang="en-US" dirty="0"/>
              <a:t>Note: smoothing can also be described as a “filtering” process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6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CFA7FB-2E61-4032-9702-8A21DDD2B3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C129EE4-01EB-425F-9569-CF613A333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757" y="211017"/>
            <a:ext cx="11752446" cy="1148920"/>
          </a:xfrm>
        </p:spPr>
        <p:txBody>
          <a:bodyPr/>
          <a:lstStyle/>
          <a:p>
            <a:r>
              <a:rPr lang="en-US" dirty="0"/>
              <a:t>COMMONLY USED SMOOTHING TECHNIQUES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8146893-DC16-475F-9612-7D5A60FE04F3}"/>
              </a:ext>
            </a:extLst>
          </p:cNvPr>
          <p:cNvSpPr txBox="1">
            <a:spLocks/>
          </p:cNvSpPr>
          <p:nvPr/>
        </p:nvSpPr>
        <p:spPr>
          <a:xfrm>
            <a:off x="227797" y="972610"/>
            <a:ext cx="11206520" cy="52473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Commonly used techniques include:</a:t>
            </a:r>
          </a:p>
          <a:p>
            <a:r>
              <a:rPr lang="en-US" dirty="0"/>
              <a:t>Moving window average</a:t>
            </a:r>
          </a:p>
          <a:p>
            <a:r>
              <a:rPr lang="en-US" dirty="0" err="1"/>
              <a:t>Savgol</a:t>
            </a:r>
            <a:r>
              <a:rPr lang="en-US" dirty="0"/>
              <a:t> filter</a:t>
            </a:r>
          </a:p>
          <a:p>
            <a:r>
              <a:rPr lang="en-US" dirty="0"/>
              <a:t>Curve-fitting (necessitates knowing functional form)</a:t>
            </a:r>
          </a:p>
          <a:p>
            <a:pPr marL="0" indent="0">
              <a:buNone/>
            </a:pPr>
            <a:r>
              <a:rPr lang="en-US" b="1" u="sng" dirty="0"/>
              <a:t>Moving window average</a:t>
            </a:r>
            <a:r>
              <a:rPr lang="en-US" b="1" dirty="0"/>
              <a:t>: </a:t>
            </a:r>
            <a:r>
              <a:rPr lang="en-US" dirty="0"/>
              <a:t> replaces each original data point with the average of data within a defined window around it </a:t>
            </a:r>
          </a:p>
          <a:p>
            <a:r>
              <a:rPr lang="en-US" dirty="0"/>
              <a:t>User chooses the </a:t>
            </a:r>
            <a:r>
              <a:rPr lang="en-US" i="1" dirty="0"/>
              <a:t>type </a:t>
            </a:r>
            <a:r>
              <a:rPr lang="en-US" dirty="0"/>
              <a:t>of the window:  determines the weights given to data points within the window</a:t>
            </a:r>
          </a:p>
          <a:p>
            <a:pPr lvl="1"/>
            <a:r>
              <a:rPr lang="en-US" dirty="0"/>
              <a:t>Ex: Boxcar, Gaussian, Triangular </a:t>
            </a:r>
          </a:p>
          <a:p>
            <a:r>
              <a:rPr lang="en-US" dirty="0"/>
              <a:t>User chooses the width of the window </a:t>
            </a:r>
          </a:p>
          <a:p>
            <a:pPr lvl="1"/>
            <a:r>
              <a:rPr lang="en-US" i="1" dirty="0"/>
              <a:t>Consider:</a:t>
            </a:r>
            <a:r>
              <a:rPr lang="en-US" dirty="0"/>
              <a:t> what is the time-scale of the signal you are wanting to study?</a:t>
            </a:r>
          </a:p>
          <a:p>
            <a:pPr lvl="1"/>
            <a:r>
              <a:rPr lang="en-US" dirty="0"/>
              <a:t>Else, experiment!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484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0B189-DA34-4155-98F2-6627C09D0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757" y="1359936"/>
            <a:ext cx="6461446" cy="4518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err="1"/>
              <a:t>Savgoy</a:t>
            </a:r>
            <a:r>
              <a:rPr lang="en-US" b="1" u="sng" dirty="0"/>
              <a:t> Filter</a:t>
            </a:r>
            <a:r>
              <a:rPr lang="en-US" dirty="0"/>
              <a:t>:  fits a polynomial in a defined window of data points surrounding each point through least-squares </a:t>
            </a:r>
          </a:p>
          <a:p>
            <a:r>
              <a:rPr lang="en-US" dirty="0"/>
              <a:t>May preserve original shape and feature of the signal more than moving average</a:t>
            </a:r>
          </a:p>
          <a:p>
            <a:r>
              <a:rPr lang="en-US" dirty="0"/>
              <a:t>User chooses the </a:t>
            </a:r>
            <a:r>
              <a:rPr lang="en-US" i="1" dirty="0"/>
              <a:t>order </a:t>
            </a:r>
            <a:r>
              <a:rPr lang="en-US" dirty="0"/>
              <a:t>of the polynomial </a:t>
            </a:r>
          </a:p>
          <a:p>
            <a:r>
              <a:rPr lang="en-US" dirty="0"/>
              <a:t>User chooses the width of the window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730CEF5-1E5A-43CB-BFF7-E1C078A61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C8CA5551-383B-4DA9-980C-B70826815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276" y="1142999"/>
            <a:ext cx="4929411" cy="492941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1B408AF-2409-41B1-AA86-2ACBDC2FA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757" y="211017"/>
            <a:ext cx="11752446" cy="1148920"/>
          </a:xfrm>
        </p:spPr>
        <p:txBody>
          <a:bodyPr/>
          <a:lstStyle/>
          <a:p>
            <a:r>
              <a:rPr lang="en-US" dirty="0"/>
              <a:t>COMMONLY USED SMOOTHING TECHNIQUES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CE0036F-A296-471A-9900-8F3FDD30EC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1757" y="6131397"/>
            <a:ext cx="11206520" cy="394430"/>
          </a:xfrm>
        </p:spPr>
        <p:txBody>
          <a:bodyPr/>
          <a:lstStyle/>
          <a:p>
            <a:pPr algn="l"/>
            <a:r>
              <a:rPr lang="en-US" dirty="0">
                <a:latin typeface="Helvetica Neue"/>
              </a:rPr>
              <a:t>Plot courtesy of </a:t>
            </a:r>
            <a:r>
              <a:rPr lang="en-US" b="0" dirty="0">
                <a:effectLst/>
                <a:latin typeface="Helvetica Neue"/>
              </a:rPr>
              <a:t>Rafael A. Irizarry, from “Introduction to Data Science: </a:t>
            </a:r>
            <a:r>
              <a:rPr lang="en-US" b="1" dirty="0">
                <a:effectLst/>
                <a:latin typeface="Helvetica Neue"/>
              </a:rPr>
              <a:t>Data Analysis and Prediction Algorithms with R”, </a:t>
            </a:r>
            <a:r>
              <a:rPr lang="en-US" b="1" dirty="0">
                <a:effectLst/>
                <a:latin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https://rafalab.github.io/dsbook/smoothing.html</a:t>
            </a:r>
            <a:r>
              <a:rPr lang="en-US" b="1" dirty="0">
                <a:latin typeface="Helvetica Neue"/>
              </a:rPr>
              <a:t>.</a:t>
            </a:r>
            <a:r>
              <a:rPr lang="en-US" b="0" dirty="0">
                <a:effectLst/>
                <a:latin typeface="Helvetica Neue"/>
              </a:rPr>
              <a:t>This work is licensed under the Creative Commons Attribution-</a:t>
            </a:r>
            <a:r>
              <a:rPr lang="en-US" b="0" dirty="0" err="1">
                <a:effectLst/>
                <a:latin typeface="Helvetica Neue"/>
              </a:rPr>
              <a:t>NonCommercial</a:t>
            </a:r>
            <a:r>
              <a:rPr lang="en-US" b="0" dirty="0">
                <a:effectLst/>
                <a:latin typeface="Helvetica Neue"/>
              </a:rPr>
              <a:t>-</a:t>
            </a:r>
            <a:r>
              <a:rPr lang="en-US" b="0" dirty="0" err="1">
                <a:effectLst/>
                <a:latin typeface="Helvetica Neue"/>
              </a:rPr>
              <a:t>ShareAlike</a:t>
            </a:r>
            <a:r>
              <a:rPr lang="en-US" b="0" dirty="0">
                <a:effectLst/>
                <a:latin typeface="Helvetica Neue"/>
              </a:rPr>
              <a:t> 4.0 International </a:t>
            </a:r>
            <a:r>
              <a:rPr lang="en-US" b="0" u="none" strike="noStrike" dirty="0">
                <a:effectLst/>
                <a:latin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BY-NC-SA 4.0</a:t>
            </a:r>
            <a:r>
              <a:rPr lang="en-US" b="0" dirty="0">
                <a:effectLst/>
                <a:latin typeface="Helvetica Neue"/>
              </a:rPr>
              <a:t>.</a:t>
            </a:r>
            <a:endParaRPr lang="en-US" b="1" dirty="0">
              <a:effectLst/>
              <a:latin typeface="Helvetica Neue"/>
            </a:endParaRPr>
          </a:p>
          <a:p>
            <a:br>
              <a:rPr lang="en-US" dirty="0">
                <a:latin typeface="Helvetica Neue"/>
              </a:rPr>
            </a:br>
            <a:r>
              <a:rPr lang="en-US" dirty="0">
                <a:latin typeface="Helvetica Neue"/>
              </a:rPr>
              <a:t>“, </a:t>
            </a:r>
            <a:endParaRPr lang="en-US" b="0" dirty="0">
              <a:effectLst/>
              <a:latin typeface="Helvetica Neue"/>
            </a:endParaRPr>
          </a:p>
          <a:p>
            <a:br>
              <a:rPr lang="en-US" dirty="0">
                <a:latin typeface="Helvetica Neue"/>
              </a:rPr>
            </a:br>
            <a:endParaRPr lang="en-US" dirty="0"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41430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3116</TotalTime>
  <Words>413</Words>
  <Application>Microsoft Office PowerPoint</Application>
  <PresentationFormat>Widescreen</PresentationFormat>
  <Paragraphs>47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 Neue</vt:lpstr>
      <vt:lpstr>Office Theme</vt:lpstr>
      <vt:lpstr>SMOOTHING </vt:lpstr>
      <vt:lpstr>SMOOTHING </vt:lpstr>
      <vt:lpstr>COMMONLY USED SMOOTHING TECHNIQUES</vt:lpstr>
      <vt:lpstr>COMMONLY USED SMOOTHING TECHNIQUES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SMOOTHING/FILTERING</dc:title>
  <dc:creator>Klees, Alicia</dc:creator>
  <cp:lastModifiedBy>Klees, Alicia</cp:lastModifiedBy>
  <cp:revision>44</cp:revision>
  <dcterms:created xsi:type="dcterms:W3CDTF">2020-12-01T17:45:41Z</dcterms:created>
  <dcterms:modified xsi:type="dcterms:W3CDTF">2022-02-28T18:49:13Z</dcterms:modified>
</cp:coreProperties>
</file>

<file path=docProps/thumbnail.jpeg>
</file>